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61" r:id="rId3"/>
    <p:sldId id="256" r:id="rId4"/>
    <p:sldId id="262" r:id="rId5"/>
    <p:sldId id="259"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94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438F79-2F13-4EA2-B1EF-0F5F007EA397}"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2942158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38F79-2F13-4EA2-B1EF-0F5F007EA397}"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1248765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38F79-2F13-4EA2-B1EF-0F5F007EA397}"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1472173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38F79-2F13-4EA2-B1EF-0F5F007EA397}"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76FCE-6906-499E-A829-20DCC84A14A2}"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8861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38F79-2F13-4EA2-B1EF-0F5F007EA397}"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334762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B438F79-2F13-4EA2-B1EF-0F5F007EA397}" type="datetimeFigureOut">
              <a:rPr lang="en-US" smtClean="0"/>
              <a:t>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3586799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B438F79-2F13-4EA2-B1EF-0F5F007EA397}" type="datetimeFigureOut">
              <a:rPr lang="en-US" smtClean="0"/>
              <a:t>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3544349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38F79-2F13-4EA2-B1EF-0F5F007EA397}"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15357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38F79-2F13-4EA2-B1EF-0F5F007EA397}"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2460347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38F79-2F13-4EA2-B1EF-0F5F007EA397}"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901657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438F79-2F13-4EA2-B1EF-0F5F007EA397}"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4960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438F79-2F13-4EA2-B1EF-0F5F007EA397}"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1347349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438F79-2F13-4EA2-B1EF-0F5F007EA397}" type="datetimeFigureOut">
              <a:rPr lang="en-US" smtClean="0"/>
              <a:t>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618562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438F79-2F13-4EA2-B1EF-0F5F007EA397}" type="datetimeFigureOut">
              <a:rPr lang="en-US" smtClean="0"/>
              <a:t>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4060318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38F79-2F13-4EA2-B1EF-0F5F007EA397}" type="datetimeFigureOut">
              <a:rPr lang="en-US" smtClean="0"/>
              <a:t>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807789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38F79-2F13-4EA2-B1EF-0F5F007EA397}"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1811806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38F79-2F13-4EA2-B1EF-0F5F007EA397}"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76FCE-6906-499E-A829-20DCC84A14A2}" type="slidenum">
              <a:rPr lang="en-US" smtClean="0"/>
              <a:t>‹#›</a:t>
            </a:fld>
            <a:endParaRPr lang="en-US"/>
          </a:p>
        </p:txBody>
      </p:sp>
    </p:spTree>
    <p:extLst>
      <p:ext uri="{BB962C8B-B14F-4D97-AF65-F5344CB8AC3E}">
        <p14:creationId xmlns:p14="http://schemas.microsoft.com/office/powerpoint/2010/main" val="188847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1B438F79-2F13-4EA2-B1EF-0F5F007EA397}" type="datetimeFigureOut">
              <a:rPr lang="en-US" smtClean="0"/>
              <a:t>2/3/2021</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7F76FCE-6906-499E-A829-20DCC84A14A2}" type="slidenum">
              <a:rPr lang="en-US" smtClean="0"/>
              <a:t>‹#›</a:t>
            </a:fld>
            <a:endParaRPr lang="en-US"/>
          </a:p>
        </p:txBody>
      </p:sp>
    </p:spTree>
    <p:extLst>
      <p:ext uri="{BB962C8B-B14F-4D97-AF65-F5344CB8AC3E}">
        <p14:creationId xmlns:p14="http://schemas.microsoft.com/office/powerpoint/2010/main" val="31854907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international@vdu.lt" TargetMode="External"/><Relationship Id="rId7" Type="http://schemas.openxmlformats.org/officeDocument/2006/relationships/hyperlink" Target="https://www.vdu.lt/en/international-cooperation/for-students/"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instagram.com/vmuinternational/" TargetMode="External"/><Relationship Id="rId5" Type="http://schemas.openxmlformats.org/officeDocument/2006/relationships/hyperlink" Target="https://www.facebook.com/pg/VytautasMagnusUniversity" TargetMode="External"/><Relationship Id="rId4" Type="http://schemas.openxmlformats.org/officeDocument/2006/relationships/hyperlink" Target="https://www.vdu.lt/en/studies/exchange-stud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544806-632F-44DA-A2BE-89A548CA15F2}"/>
              </a:ext>
            </a:extLst>
          </p:cNvPr>
          <p:cNvSpPr>
            <a:spLocks noGrp="1"/>
          </p:cNvSpPr>
          <p:nvPr>
            <p:ph type="title"/>
          </p:nvPr>
        </p:nvSpPr>
        <p:spPr>
          <a:xfrm>
            <a:off x="162952" y="636104"/>
            <a:ext cx="7496804" cy="2385391"/>
          </a:xfrm>
        </p:spPr>
        <p:txBody>
          <a:bodyPr>
            <a:normAutofit fontScale="90000"/>
          </a:bodyPr>
          <a:lstStyle/>
          <a:p>
            <a:r>
              <a:rPr lang="en-US" dirty="0">
                <a:latin typeface="Century Gothic" panose="020B0502020202020204" pitchFamily="34" charset="0"/>
              </a:rPr>
              <a:t>VMU International Cooperation Department invites students to participate in the competitions for exchange studies and traineeship!</a:t>
            </a:r>
          </a:p>
        </p:txBody>
      </p:sp>
      <p:sp>
        <p:nvSpPr>
          <p:cNvPr id="3" name="Content Placeholder 2">
            <a:extLst>
              <a:ext uri="{FF2B5EF4-FFF2-40B4-BE49-F238E27FC236}">
                <a16:creationId xmlns:a16="http://schemas.microsoft.com/office/drawing/2014/main" id="{078A4F35-9A30-4DC9-BAC3-16EED062165F}"/>
              </a:ext>
            </a:extLst>
          </p:cNvPr>
          <p:cNvSpPr>
            <a:spLocks noGrp="1"/>
          </p:cNvSpPr>
          <p:nvPr>
            <p:ph idx="1"/>
          </p:nvPr>
        </p:nvSpPr>
        <p:spPr>
          <a:xfrm>
            <a:off x="4193313" y="3021495"/>
            <a:ext cx="7835735" cy="3695136"/>
          </a:xfrm>
        </p:spPr>
        <p:txBody>
          <a:bodyPr>
            <a:normAutofit/>
          </a:bodyPr>
          <a:lstStyle/>
          <a:p>
            <a:pPr marL="0" indent="0" algn="ctr">
              <a:buNone/>
            </a:pPr>
            <a:endParaRPr lang="lt-LT" sz="2800" dirty="0"/>
          </a:p>
          <a:p>
            <a:pPr marL="0" indent="0">
              <a:buNone/>
            </a:pPr>
            <a:r>
              <a:rPr lang="lt-LT" sz="2400" dirty="0" err="1">
                <a:solidFill>
                  <a:schemeClr val="bg1">
                    <a:lumMod val="75000"/>
                    <a:lumOff val="25000"/>
                  </a:schemeClr>
                </a:solidFill>
                <a:latin typeface="Century Gothic" panose="020B0502020202020204" pitchFamily="34" charset="0"/>
              </a:rPr>
              <a:t>Participate</a:t>
            </a:r>
            <a:r>
              <a:rPr lang="lt-LT" sz="2400" dirty="0">
                <a:solidFill>
                  <a:schemeClr val="bg1">
                    <a:lumMod val="75000"/>
                    <a:lumOff val="25000"/>
                  </a:schemeClr>
                </a:solidFill>
                <a:latin typeface="Century Gothic" panose="020B0502020202020204" pitchFamily="34" charset="0"/>
              </a:rPr>
              <a:t> if </a:t>
            </a:r>
            <a:r>
              <a:rPr lang="lt-LT" sz="2400" dirty="0" err="1">
                <a:solidFill>
                  <a:schemeClr val="bg1">
                    <a:lumMod val="75000"/>
                    <a:lumOff val="25000"/>
                  </a:schemeClr>
                </a:solidFill>
                <a:latin typeface="Century Gothic" panose="020B0502020202020204" pitchFamily="34" charset="0"/>
              </a:rPr>
              <a:t>you</a:t>
            </a:r>
            <a:r>
              <a:rPr lang="lt-LT" sz="2400" dirty="0">
                <a:solidFill>
                  <a:schemeClr val="bg1">
                    <a:lumMod val="75000"/>
                    <a:lumOff val="25000"/>
                  </a:schemeClr>
                </a:solidFill>
                <a:latin typeface="Century Gothic" panose="020B0502020202020204" pitchFamily="34" charset="0"/>
              </a:rPr>
              <a:t> </a:t>
            </a:r>
            <a:r>
              <a:rPr lang="lt-LT" sz="2400" dirty="0" err="1">
                <a:solidFill>
                  <a:schemeClr val="bg1">
                    <a:lumMod val="75000"/>
                    <a:lumOff val="25000"/>
                  </a:schemeClr>
                </a:solidFill>
                <a:latin typeface="Century Gothic" panose="020B0502020202020204" pitchFamily="34" charset="0"/>
              </a:rPr>
              <a:t>want</a:t>
            </a:r>
            <a:r>
              <a:rPr lang="lt-LT" sz="2400" dirty="0">
                <a:solidFill>
                  <a:schemeClr val="bg1">
                    <a:lumMod val="75000"/>
                    <a:lumOff val="25000"/>
                  </a:schemeClr>
                </a:solidFill>
                <a:latin typeface="Century Gothic" panose="020B0502020202020204" pitchFamily="34" charset="0"/>
              </a:rPr>
              <a:t> to </a:t>
            </a:r>
            <a:r>
              <a:rPr lang="lt-LT" sz="2400" dirty="0" err="1">
                <a:solidFill>
                  <a:schemeClr val="bg1">
                    <a:lumMod val="75000"/>
                    <a:lumOff val="25000"/>
                  </a:schemeClr>
                </a:solidFill>
                <a:latin typeface="Century Gothic" panose="020B0502020202020204" pitchFamily="34" charset="0"/>
              </a:rPr>
              <a:t>gain</a:t>
            </a:r>
            <a:r>
              <a:rPr lang="lt-LT" sz="2400" dirty="0">
                <a:solidFill>
                  <a:schemeClr val="bg1">
                    <a:lumMod val="75000"/>
                    <a:lumOff val="25000"/>
                  </a:schemeClr>
                </a:solidFill>
                <a:latin typeface="Century Gothic" panose="020B0502020202020204" pitchFamily="34" charset="0"/>
              </a:rPr>
              <a:t>:</a:t>
            </a:r>
          </a:p>
          <a:p>
            <a:pPr>
              <a:buClr>
                <a:srgbClr val="FFFF00"/>
              </a:buClr>
              <a:buFont typeface="Wingdings" panose="05000000000000000000" pitchFamily="2" charset="2"/>
              <a:buChar char="§"/>
            </a:pPr>
            <a:r>
              <a:rPr lang="lt-LT" sz="2400" dirty="0">
                <a:solidFill>
                  <a:schemeClr val="bg1">
                    <a:lumMod val="75000"/>
                    <a:lumOff val="25000"/>
                  </a:schemeClr>
                </a:solidFill>
                <a:latin typeface="Century Gothic" panose="020B0502020202020204" pitchFamily="34" charset="0"/>
              </a:rPr>
              <a:t>international </a:t>
            </a:r>
            <a:r>
              <a:rPr lang="lt-LT" sz="2400" dirty="0" err="1">
                <a:solidFill>
                  <a:schemeClr val="bg1">
                    <a:lumMod val="75000"/>
                    <a:lumOff val="25000"/>
                  </a:schemeClr>
                </a:solidFill>
                <a:latin typeface="Century Gothic" panose="020B0502020202020204" pitchFamily="34" charset="0"/>
              </a:rPr>
              <a:t>study</a:t>
            </a:r>
            <a:r>
              <a:rPr lang="lt-LT" sz="2400" dirty="0">
                <a:solidFill>
                  <a:schemeClr val="bg1">
                    <a:lumMod val="75000"/>
                    <a:lumOff val="25000"/>
                  </a:schemeClr>
                </a:solidFill>
                <a:latin typeface="Century Gothic" panose="020B0502020202020204" pitchFamily="34" charset="0"/>
              </a:rPr>
              <a:t> </a:t>
            </a:r>
            <a:r>
              <a:rPr lang="lt-LT" sz="2400" dirty="0" err="1">
                <a:solidFill>
                  <a:schemeClr val="bg1">
                    <a:lumMod val="75000"/>
                    <a:lumOff val="25000"/>
                  </a:schemeClr>
                </a:solidFill>
                <a:latin typeface="Century Gothic" panose="020B0502020202020204" pitchFamily="34" charset="0"/>
              </a:rPr>
              <a:t>experience</a:t>
            </a:r>
            <a:endParaRPr lang="lt-LT" sz="2400" dirty="0">
              <a:solidFill>
                <a:schemeClr val="bg1">
                  <a:lumMod val="75000"/>
                  <a:lumOff val="25000"/>
                </a:schemeClr>
              </a:solidFill>
              <a:latin typeface="Century Gothic" panose="020B0502020202020204" pitchFamily="34" charset="0"/>
            </a:endParaRPr>
          </a:p>
          <a:p>
            <a:pPr>
              <a:buClr>
                <a:srgbClr val="FFFF00"/>
              </a:buClr>
              <a:buFont typeface="Wingdings" panose="05000000000000000000" pitchFamily="2" charset="2"/>
              <a:buChar char="§"/>
            </a:pPr>
            <a:r>
              <a:rPr lang="lt-LT" sz="2400" dirty="0" err="1">
                <a:solidFill>
                  <a:schemeClr val="bg1">
                    <a:lumMod val="75000"/>
                    <a:lumOff val="25000"/>
                  </a:schemeClr>
                </a:solidFill>
                <a:latin typeface="Century Gothic" panose="020B0502020202020204" pitchFamily="34" charset="0"/>
              </a:rPr>
              <a:t>foreign</a:t>
            </a:r>
            <a:r>
              <a:rPr lang="lt-LT" sz="2400" dirty="0">
                <a:solidFill>
                  <a:schemeClr val="bg1">
                    <a:lumMod val="75000"/>
                    <a:lumOff val="25000"/>
                  </a:schemeClr>
                </a:solidFill>
                <a:latin typeface="Century Gothic" panose="020B0502020202020204" pitchFamily="34" charset="0"/>
              </a:rPr>
              <a:t> </a:t>
            </a:r>
            <a:r>
              <a:rPr lang="lt-LT" sz="2400" dirty="0" err="1">
                <a:solidFill>
                  <a:schemeClr val="bg1">
                    <a:lumMod val="75000"/>
                    <a:lumOff val="25000"/>
                  </a:schemeClr>
                </a:solidFill>
                <a:latin typeface="Century Gothic" panose="020B0502020202020204" pitchFamily="34" charset="0"/>
              </a:rPr>
              <a:t>language</a:t>
            </a:r>
            <a:r>
              <a:rPr lang="lt-LT" sz="2400" dirty="0">
                <a:solidFill>
                  <a:schemeClr val="bg1">
                    <a:lumMod val="75000"/>
                    <a:lumOff val="25000"/>
                  </a:schemeClr>
                </a:solidFill>
                <a:latin typeface="Century Gothic" panose="020B0502020202020204" pitchFamily="34" charset="0"/>
              </a:rPr>
              <a:t> </a:t>
            </a:r>
            <a:r>
              <a:rPr lang="lt-LT" sz="2400" dirty="0" err="1">
                <a:solidFill>
                  <a:schemeClr val="bg1">
                    <a:lumMod val="75000"/>
                    <a:lumOff val="25000"/>
                  </a:schemeClr>
                </a:solidFill>
                <a:latin typeface="Century Gothic" panose="020B0502020202020204" pitchFamily="34" charset="0"/>
              </a:rPr>
              <a:t>skills</a:t>
            </a:r>
            <a:endParaRPr lang="lt-LT" sz="2400" dirty="0">
              <a:solidFill>
                <a:schemeClr val="bg1">
                  <a:lumMod val="75000"/>
                  <a:lumOff val="25000"/>
                </a:schemeClr>
              </a:solidFill>
              <a:latin typeface="Century Gothic" panose="020B0502020202020204" pitchFamily="34" charset="0"/>
            </a:endParaRPr>
          </a:p>
          <a:p>
            <a:pPr>
              <a:buClr>
                <a:srgbClr val="FFFF00"/>
              </a:buClr>
              <a:buFont typeface="Wingdings" panose="05000000000000000000" pitchFamily="2" charset="2"/>
              <a:buChar char="§"/>
            </a:pPr>
            <a:r>
              <a:rPr lang="lt-LT" sz="2400" dirty="0" err="1">
                <a:solidFill>
                  <a:schemeClr val="bg1">
                    <a:lumMod val="75000"/>
                    <a:lumOff val="25000"/>
                  </a:schemeClr>
                </a:solidFill>
                <a:latin typeface="Century Gothic" panose="020B0502020202020204" pitchFamily="34" charset="0"/>
              </a:rPr>
              <a:t>access</a:t>
            </a:r>
            <a:r>
              <a:rPr lang="lt-LT" sz="2400" dirty="0">
                <a:solidFill>
                  <a:schemeClr val="bg1">
                    <a:lumMod val="75000"/>
                    <a:lumOff val="25000"/>
                  </a:schemeClr>
                </a:solidFill>
                <a:latin typeface="Century Gothic" panose="020B0502020202020204" pitchFamily="34" charset="0"/>
              </a:rPr>
              <a:t> to international </a:t>
            </a:r>
            <a:r>
              <a:rPr lang="lt-LT" sz="2400" dirty="0" err="1">
                <a:solidFill>
                  <a:schemeClr val="bg1">
                    <a:lumMod val="75000"/>
                    <a:lumOff val="25000"/>
                  </a:schemeClr>
                </a:solidFill>
                <a:latin typeface="Century Gothic" panose="020B0502020202020204" pitchFamily="34" charset="0"/>
              </a:rPr>
              <a:t>community</a:t>
            </a:r>
            <a:endParaRPr lang="lt-LT" sz="2400" dirty="0">
              <a:solidFill>
                <a:schemeClr val="bg1">
                  <a:lumMod val="75000"/>
                  <a:lumOff val="25000"/>
                </a:schemeClr>
              </a:solidFill>
              <a:latin typeface="Century Gothic" panose="020B0502020202020204" pitchFamily="34" charset="0"/>
            </a:endParaRPr>
          </a:p>
          <a:p>
            <a:pPr>
              <a:buClr>
                <a:srgbClr val="FFFF00"/>
              </a:buClr>
              <a:buFont typeface="Wingdings" panose="05000000000000000000" pitchFamily="2" charset="2"/>
              <a:buChar char="§"/>
            </a:pPr>
            <a:r>
              <a:rPr lang="lt-LT" sz="2400" dirty="0">
                <a:solidFill>
                  <a:schemeClr val="bg1">
                    <a:lumMod val="75000"/>
                    <a:lumOff val="25000"/>
                  </a:schemeClr>
                </a:solidFill>
                <a:latin typeface="Century Gothic" panose="020B0502020202020204" pitchFamily="34" charset="0"/>
              </a:rPr>
              <a:t>and </a:t>
            </a:r>
            <a:r>
              <a:rPr lang="lt-LT" sz="2400" dirty="0" err="1">
                <a:solidFill>
                  <a:schemeClr val="bg1">
                    <a:lumMod val="75000"/>
                    <a:lumOff val="25000"/>
                  </a:schemeClr>
                </a:solidFill>
                <a:latin typeface="Century Gothic" panose="020B0502020202020204" pitchFamily="34" charset="0"/>
              </a:rPr>
              <a:t>much</a:t>
            </a:r>
            <a:r>
              <a:rPr lang="lt-LT" sz="2400" dirty="0">
                <a:solidFill>
                  <a:schemeClr val="bg1">
                    <a:lumMod val="75000"/>
                    <a:lumOff val="25000"/>
                  </a:schemeClr>
                </a:solidFill>
                <a:latin typeface="Century Gothic" panose="020B0502020202020204" pitchFamily="34" charset="0"/>
              </a:rPr>
              <a:t> </a:t>
            </a:r>
            <a:r>
              <a:rPr lang="lt-LT" sz="2400" dirty="0" err="1">
                <a:solidFill>
                  <a:schemeClr val="bg1">
                    <a:lumMod val="75000"/>
                    <a:lumOff val="25000"/>
                  </a:schemeClr>
                </a:solidFill>
                <a:latin typeface="Century Gothic" panose="020B0502020202020204" pitchFamily="34" charset="0"/>
              </a:rPr>
              <a:t>more</a:t>
            </a:r>
            <a:r>
              <a:rPr lang="lt-LT" sz="2400" dirty="0">
                <a:solidFill>
                  <a:schemeClr val="bg1">
                    <a:lumMod val="75000"/>
                    <a:lumOff val="25000"/>
                  </a:schemeClr>
                </a:solidFill>
                <a:latin typeface="Century Gothic" panose="020B0502020202020204" pitchFamily="34" charset="0"/>
              </a:rPr>
              <a:t>.</a:t>
            </a:r>
            <a:r>
              <a:rPr lang="lt-LT" sz="2800" dirty="0">
                <a:solidFill>
                  <a:schemeClr val="bg1">
                    <a:lumMod val="75000"/>
                    <a:lumOff val="25000"/>
                  </a:schemeClr>
                </a:solidFill>
                <a:latin typeface="Century Gothic" panose="020B0502020202020204" pitchFamily="34" charset="0"/>
              </a:rPr>
              <a:t>..</a:t>
            </a:r>
            <a:endParaRPr lang="en-US" sz="2800" dirty="0">
              <a:solidFill>
                <a:schemeClr val="bg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86899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B6BF-8F28-4712-9D3B-B3FCD1CA85A1}"/>
              </a:ext>
            </a:extLst>
          </p:cNvPr>
          <p:cNvSpPr>
            <a:spLocks noGrp="1"/>
          </p:cNvSpPr>
          <p:nvPr>
            <p:ph type="title"/>
          </p:nvPr>
        </p:nvSpPr>
        <p:spPr>
          <a:xfrm>
            <a:off x="5751442" y="367004"/>
            <a:ext cx="5939815" cy="1639078"/>
          </a:xfrm>
        </p:spPr>
        <p:txBody>
          <a:bodyPr/>
          <a:lstStyle/>
          <a:p>
            <a:r>
              <a:rPr lang="en-US" dirty="0">
                <a:latin typeface="Century Gothic" panose="020B0502020202020204" pitchFamily="34" charset="0"/>
              </a:rPr>
              <a:t>DEADLINES FOR STUDENTS’ EXCHANGE  STUDIES AND TRAINEESHIP</a:t>
            </a:r>
          </a:p>
        </p:txBody>
      </p:sp>
      <p:graphicFrame>
        <p:nvGraphicFramePr>
          <p:cNvPr id="4" name="Content Placeholder 3">
            <a:extLst>
              <a:ext uri="{FF2B5EF4-FFF2-40B4-BE49-F238E27FC236}">
                <a16:creationId xmlns:a16="http://schemas.microsoft.com/office/drawing/2014/main" id="{B06D5EBC-FB8C-41D4-AF50-4F89895DD5A7}"/>
              </a:ext>
            </a:extLst>
          </p:cNvPr>
          <p:cNvGraphicFramePr>
            <a:graphicFrameLocks noGrp="1"/>
          </p:cNvGraphicFramePr>
          <p:nvPr>
            <p:ph idx="1"/>
            <p:extLst>
              <p:ext uri="{D42A27DB-BD31-4B8C-83A1-F6EECF244321}">
                <p14:modId xmlns:p14="http://schemas.microsoft.com/office/powerpoint/2010/main" val="4057823269"/>
              </p:ext>
            </p:extLst>
          </p:nvPr>
        </p:nvGraphicFramePr>
        <p:xfrm>
          <a:off x="5618921" y="2555813"/>
          <a:ext cx="6281531" cy="2757374"/>
        </p:xfrm>
        <a:graphic>
          <a:graphicData uri="http://schemas.openxmlformats.org/drawingml/2006/table">
            <a:tbl>
              <a:tblPr firstRow="1" firstCol="1" bandRow="1">
                <a:tableStyleId>{9D7B26C5-4107-4FEC-AEDC-1716B250A1EF}</a:tableStyleId>
              </a:tblPr>
              <a:tblGrid>
                <a:gridCol w="4400207">
                  <a:extLst>
                    <a:ext uri="{9D8B030D-6E8A-4147-A177-3AD203B41FA5}">
                      <a16:colId xmlns:a16="http://schemas.microsoft.com/office/drawing/2014/main" val="750593969"/>
                    </a:ext>
                  </a:extLst>
                </a:gridCol>
                <a:gridCol w="1881324">
                  <a:extLst>
                    <a:ext uri="{9D8B030D-6E8A-4147-A177-3AD203B41FA5}">
                      <a16:colId xmlns:a16="http://schemas.microsoft.com/office/drawing/2014/main" val="285700863"/>
                    </a:ext>
                  </a:extLst>
                </a:gridCol>
              </a:tblGrid>
              <a:tr h="744382">
                <a:tc>
                  <a:txBody>
                    <a:bodyPr/>
                    <a:lstStyle/>
                    <a:p>
                      <a:pPr>
                        <a:spcAft>
                          <a:spcPts val="0"/>
                        </a:spcAft>
                      </a:pPr>
                      <a:r>
                        <a:rPr lang="lt-LT" sz="1600" cap="all" dirty="0">
                          <a:effectLst/>
                          <a:latin typeface="Century Gothic" panose="020B0502020202020204" pitchFamily="34" charset="0"/>
                        </a:rPr>
                        <a:t>exchange </a:t>
                      </a:r>
                      <a:r>
                        <a:rPr lang="lt-LT" sz="1600" cap="all" dirty="0" err="1">
                          <a:effectLst/>
                          <a:latin typeface="Century Gothic" panose="020B0502020202020204" pitchFamily="34" charset="0"/>
                        </a:rPr>
                        <a:t>StudIES</a:t>
                      </a:r>
                      <a:r>
                        <a:rPr lang="lt-LT" sz="1600" cap="all" dirty="0">
                          <a:effectLst/>
                          <a:latin typeface="Century Gothic" panose="020B0502020202020204" pitchFamily="34" charset="0"/>
                        </a:rPr>
                        <a:t> at </a:t>
                      </a:r>
                      <a:r>
                        <a:rPr lang="lt-LT" sz="1600" cap="all" dirty="0" err="1">
                          <a:effectLst/>
                          <a:latin typeface="Century Gothic" panose="020B0502020202020204" pitchFamily="34" charset="0"/>
                        </a:rPr>
                        <a:t>Non</a:t>
                      </a:r>
                      <a:r>
                        <a:rPr lang="lt-LT" sz="1600" cap="all" dirty="0">
                          <a:effectLst/>
                          <a:latin typeface="Century Gothic" panose="020B0502020202020204" pitchFamily="34" charset="0"/>
                        </a:rPr>
                        <a:t>-EU/EAA </a:t>
                      </a:r>
                      <a:r>
                        <a:rPr lang="lt-LT" sz="1600" cap="all" dirty="0" err="1">
                          <a:effectLst/>
                          <a:latin typeface="Century Gothic" panose="020B0502020202020204" pitchFamily="34" charset="0"/>
                        </a:rPr>
                        <a:t>countries</a:t>
                      </a:r>
                      <a:r>
                        <a:rPr lang="lt-LT" sz="1600" cap="all" dirty="0">
                          <a:effectLst/>
                          <a:latin typeface="Century Gothic" panose="020B0502020202020204" pitchFamily="34" charset="0"/>
                        </a:rPr>
                        <a:t> </a:t>
                      </a:r>
                      <a:r>
                        <a:rPr lang="lt-LT" sz="1600" dirty="0">
                          <a:effectLst/>
                          <a:latin typeface="Century Gothic" panose="020B0502020202020204" pitchFamily="34" charset="0"/>
                        </a:rPr>
                        <a:t>(Erasmus+ and VMU Bilateral Exchange)</a:t>
                      </a:r>
                      <a:endParaRPr lang="en-US" sz="1100" dirty="0">
                        <a:effectLst/>
                        <a:latin typeface="Century Gothic" panose="020B0502020202020204" pitchFamily="34" charset="0"/>
                        <a:ea typeface="Calibri" panose="020F0502020204030204" pitchFamily="34" charset="0"/>
                      </a:endParaRPr>
                    </a:p>
                  </a:txBody>
                  <a:tcPr/>
                </a:tc>
                <a:tc>
                  <a:txBody>
                    <a:bodyPr/>
                    <a:lstStyle/>
                    <a:p>
                      <a:pPr>
                        <a:spcAft>
                          <a:spcPts val="0"/>
                        </a:spcAft>
                      </a:pPr>
                      <a:r>
                        <a:rPr lang="en-US" sz="1600" b="0" cap="all" dirty="0">
                          <a:effectLst/>
                          <a:latin typeface="Century Gothic" panose="020B0502020202020204" pitchFamily="34" charset="0"/>
                        </a:rPr>
                        <a:t>March 8</a:t>
                      </a:r>
                      <a:endParaRPr lang="en-US" sz="1100" b="0" dirty="0">
                        <a:effectLst/>
                        <a:latin typeface="Century Gothic" panose="020B0502020202020204" pitchFamily="34" charset="0"/>
                        <a:ea typeface="Calibri" panose="020F0502020204030204" pitchFamily="34" charset="0"/>
                      </a:endParaRPr>
                    </a:p>
                  </a:txBody>
                  <a:tcPr/>
                </a:tc>
                <a:extLst>
                  <a:ext uri="{0D108BD9-81ED-4DB2-BD59-A6C34878D82A}">
                    <a16:rowId xmlns:a16="http://schemas.microsoft.com/office/drawing/2014/main" val="971585673"/>
                  </a:ext>
                </a:extLst>
              </a:tr>
              <a:tr h="744382">
                <a:tc>
                  <a:txBody>
                    <a:bodyPr/>
                    <a:lstStyle/>
                    <a:p>
                      <a:pPr>
                        <a:spcAft>
                          <a:spcPts val="0"/>
                        </a:spcAft>
                      </a:pPr>
                      <a:r>
                        <a:rPr lang="lt-LT" sz="1600" dirty="0">
                          <a:effectLst/>
                          <a:latin typeface="Century Gothic" panose="020B0502020202020204" pitchFamily="34" charset="0"/>
                        </a:rPr>
                        <a:t>ERASMUS+ STUDIES </a:t>
                      </a:r>
                      <a:r>
                        <a:rPr lang="en-US" sz="1600" dirty="0">
                          <a:effectLst/>
                          <a:latin typeface="Century Gothic" panose="020B0502020202020204" pitchFamily="34" charset="0"/>
                        </a:rPr>
                        <a:t>AT </a:t>
                      </a:r>
                      <a:r>
                        <a:rPr lang="lt-LT" sz="1600" dirty="0">
                          <a:effectLst/>
                          <a:latin typeface="Century Gothic" panose="020B0502020202020204" pitchFamily="34" charset="0"/>
                        </a:rPr>
                        <a:t>E</a:t>
                      </a:r>
                      <a:r>
                        <a:rPr lang="en-US" sz="1600" dirty="0">
                          <a:effectLst/>
                          <a:latin typeface="Century Gothic" panose="020B0502020202020204" pitchFamily="34" charset="0"/>
                        </a:rPr>
                        <a:t>U</a:t>
                      </a:r>
                      <a:r>
                        <a:rPr lang="lt-LT" sz="1600" dirty="0">
                          <a:effectLst/>
                          <a:latin typeface="Century Gothic" panose="020B0502020202020204" pitchFamily="34" charset="0"/>
                        </a:rPr>
                        <a:t> /EEA </a:t>
                      </a:r>
                      <a:r>
                        <a:rPr lang="lt-LT" sz="1600" b="1" kern="1200" cap="all" dirty="0">
                          <a:solidFill>
                            <a:schemeClr val="tx1"/>
                          </a:solidFill>
                          <a:effectLst/>
                          <a:latin typeface="Century Gothic" panose="020B0502020202020204" pitchFamily="34" charset="0"/>
                          <a:ea typeface="+mn-ea"/>
                          <a:cs typeface="+mn-cs"/>
                        </a:rPr>
                        <a:t>COUNTRIES</a:t>
                      </a:r>
                      <a:endParaRPr lang="en-US" sz="1600" b="1" kern="1200" cap="all" dirty="0">
                        <a:solidFill>
                          <a:schemeClr val="tx1"/>
                        </a:solidFill>
                        <a:effectLst/>
                        <a:latin typeface="Century Gothic" panose="020B0502020202020204" pitchFamily="34" charset="0"/>
                        <a:ea typeface="+mn-ea"/>
                        <a:cs typeface="+mn-cs"/>
                      </a:endParaRPr>
                    </a:p>
                    <a:p>
                      <a:pPr>
                        <a:spcAft>
                          <a:spcPts val="0"/>
                        </a:spcAft>
                      </a:pPr>
                      <a:r>
                        <a:rPr lang="en-US" sz="1600" cap="none" dirty="0">
                          <a:effectLst/>
                          <a:latin typeface="Century Gothic" panose="020B0502020202020204" pitchFamily="34" charset="0"/>
                        </a:rPr>
                        <a:t>F</a:t>
                      </a:r>
                      <a:r>
                        <a:rPr lang="lt-LT" sz="1600" cap="none" dirty="0" err="1">
                          <a:effectLst/>
                          <a:latin typeface="Century Gothic" panose="020B0502020202020204" pitchFamily="34" charset="0"/>
                        </a:rPr>
                        <a:t>or</a:t>
                      </a:r>
                      <a:r>
                        <a:rPr lang="lt-LT" sz="1600" cap="none" dirty="0">
                          <a:effectLst/>
                          <a:latin typeface="Century Gothic" panose="020B0502020202020204" pitchFamily="34" charset="0"/>
                        </a:rPr>
                        <a:t> </a:t>
                      </a:r>
                      <a:r>
                        <a:rPr lang="lt-LT" sz="1600" cap="none" dirty="0" err="1">
                          <a:effectLst/>
                          <a:latin typeface="Century Gothic" panose="020B0502020202020204" pitchFamily="34" charset="0"/>
                        </a:rPr>
                        <a:t>Music</a:t>
                      </a:r>
                      <a:r>
                        <a:rPr lang="lt-LT" sz="1600" cap="none" dirty="0">
                          <a:effectLst/>
                          <a:latin typeface="Century Gothic" panose="020B0502020202020204" pitchFamily="34" charset="0"/>
                        </a:rPr>
                        <a:t> </a:t>
                      </a:r>
                      <a:r>
                        <a:rPr lang="lt-LT" sz="1600" cap="none" dirty="0" err="1">
                          <a:effectLst/>
                          <a:latin typeface="Century Gothic" panose="020B0502020202020204" pitchFamily="34" charset="0"/>
                        </a:rPr>
                        <a:t>Academy</a:t>
                      </a:r>
                      <a:r>
                        <a:rPr lang="lt-LT" sz="1600" cap="none" dirty="0">
                          <a:effectLst/>
                          <a:latin typeface="Century Gothic" panose="020B0502020202020204" pitchFamily="34" charset="0"/>
                        </a:rPr>
                        <a:t> Students</a:t>
                      </a:r>
                      <a:endParaRPr lang="en-US" sz="1100" dirty="0">
                        <a:effectLst/>
                        <a:latin typeface="Century Gothic" panose="020B0502020202020204" pitchFamily="34" charset="0"/>
                        <a:ea typeface="Calibri" panose="020F0502020204030204" pitchFamily="34" charset="0"/>
                      </a:endParaRPr>
                    </a:p>
                  </a:txBody>
                  <a:tcPr/>
                </a:tc>
                <a:tc>
                  <a:txBody>
                    <a:bodyPr/>
                    <a:lstStyle/>
                    <a:p>
                      <a:pPr>
                        <a:spcAft>
                          <a:spcPts val="0"/>
                        </a:spcAft>
                      </a:pPr>
                      <a:r>
                        <a:rPr lang="en-US" sz="1600" cap="all" dirty="0">
                          <a:effectLst/>
                          <a:latin typeface="Century Gothic" panose="020B0502020202020204" pitchFamily="34" charset="0"/>
                        </a:rPr>
                        <a:t>March 8</a:t>
                      </a:r>
                      <a:endParaRPr lang="en-US" sz="1100" dirty="0">
                        <a:effectLst/>
                        <a:latin typeface="Century Gothic" panose="020B0502020202020204" pitchFamily="34" charset="0"/>
                      </a:endParaRPr>
                    </a:p>
                    <a:p>
                      <a:pPr>
                        <a:spcAft>
                          <a:spcPts val="0"/>
                        </a:spcAft>
                      </a:pPr>
                      <a:r>
                        <a:rPr lang="en-US" sz="1600" dirty="0">
                          <a:effectLst/>
                          <a:latin typeface="Century Gothic" panose="020B0502020202020204" pitchFamily="34" charset="0"/>
                        </a:rPr>
                        <a:t>FEBRUARY 22</a:t>
                      </a:r>
                      <a:endParaRPr lang="en-US" sz="1100" dirty="0">
                        <a:effectLst/>
                        <a:latin typeface="Century Gothic" panose="020B0502020202020204" pitchFamily="34" charset="0"/>
                        <a:ea typeface="Calibri" panose="020F0502020204030204" pitchFamily="34" charset="0"/>
                      </a:endParaRPr>
                    </a:p>
                  </a:txBody>
                  <a:tcPr/>
                </a:tc>
                <a:extLst>
                  <a:ext uri="{0D108BD9-81ED-4DB2-BD59-A6C34878D82A}">
                    <a16:rowId xmlns:a16="http://schemas.microsoft.com/office/drawing/2014/main" val="1779317073"/>
                  </a:ext>
                </a:extLst>
              </a:tr>
              <a:tr h="595016">
                <a:tc>
                  <a:txBody>
                    <a:bodyPr/>
                    <a:lstStyle/>
                    <a:p>
                      <a:pPr>
                        <a:spcAft>
                          <a:spcPts val="0"/>
                        </a:spcAft>
                      </a:pPr>
                      <a:r>
                        <a:rPr lang="lt-LT" sz="1600" dirty="0">
                          <a:effectLst/>
                          <a:latin typeface="Century Gothic" panose="020B0502020202020204" pitchFamily="34" charset="0"/>
                        </a:rPr>
                        <a:t>ERASMUS+ TRAINEESHIP</a:t>
                      </a:r>
                      <a:r>
                        <a:rPr lang="en-US" sz="1600" dirty="0">
                          <a:effectLst/>
                          <a:latin typeface="Century Gothic" panose="020B0502020202020204" pitchFamily="34" charset="0"/>
                        </a:rPr>
                        <a:t> AT EU</a:t>
                      </a:r>
                      <a:r>
                        <a:rPr lang="lt-LT" sz="1600" dirty="0">
                          <a:effectLst/>
                          <a:latin typeface="Century Gothic" panose="020B0502020202020204" pitchFamily="34" charset="0"/>
                        </a:rPr>
                        <a:t>/EEA</a:t>
                      </a:r>
                      <a:r>
                        <a:rPr lang="en-US" sz="1600" dirty="0">
                          <a:effectLst/>
                          <a:latin typeface="Century Gothic" panose="020B0502020202020204" pitchFamily="34" charset="0"/>
                        </a:rPr>
                        <a:t> COUNTRIES</a:t>
                      </a:r>
                      <a:endParaRPr lang="en-US" sz="1100" dirty="0">
                        <a:effectLst/>
                        <a:latin typeface="Century Gothic" panose="020B0502020202020204" pitchFamily="34" charset="0"/>
                        <a:ea typeface="Calibri" panose="020F0502020204030204" pitchFamily="34" charset="0"/>
                      </a:endParaRPr>
                    </a:p>
                  </a:txBody>
                  <a:tcPr/>
                </a:tc>
                <a:tc>
                  <a:txBody>
                    <a:bodyPr/>
                    <a:lstStyle/>
                    <a:p>
                      <a:pPr>
                        <a:spcAft>
                          <a:spcPts val="0"/>
                        </a:spcAft>
                      </a:pPr>
                      <a:r>
                        <a:rPr lang="en-US" sz="1600" dirty="0">
                          <a:effectLst/>
                          <a:latin typeface="Century Gothic" panose="020B0502020202020204" pitchFamily="34" charset="0"/>
                        </a:rPr>
                        <a:t>FEBRUARY 28</a:t>
                      </a:r>
                      <a:endParaRPr lang="en-US" sz="1100" dirty="0">
                        <a:effectLst/>
                        <a:latin typeface="Century Gothic" panose="020B0502020202020204" pitchFamily="34" charset="0"/>
                        <a:ea typeface="Calibri" panose="020F0502020204030204" pitchFamily="34" charset="0"/>
                      </a:endParaRPr>
                    </a:p>
                  </a:txBody>
                  <a:tcPr/>
                </a:tc>
                <a:extLst>
                  <a:ext uri="{0D108BD9-81ED-4DB2-BD59-A6C34878D82A}">
                    <a16:rowId xmlns:a16="http://schemas.microsoft.com/office/drawing/2014/main" val="3437201426"/>
                  </a:ext>
                </a:extLst>
              </a:tr>
              <a:tr h="595016">
                <a:tc>
                  <a:txBody>
                    <a:bodyPr/>
                    <a:lstStyle/>
                    <a:p>
                      <a:pPr>
                        <a:spcAft>
                          <a:spcPts val="0"/>
                        </a:spcAft>
                      </a:pPr>
                      <a:r>
                        <a:rPr lang="lt-LT" sz="1600" b="1" kern="1200" cap="all" baseline="0" dirty="0">
                          <a:solidFill>
                            <a:schemeClr val="tx1"/>
                          </a:solidFill>
                          <a:effectLst/>
                          <a:latin typeface="Century Gothic" panose="020B0502020202020204" pitchFamily="34" charset="0"/>
                          <a:ea typeface="+mn-ea"/>
                          <a:cs typeface="+mn-cs"/>
                        </a:rPr>
                        <a:t>International </a:t>
                      </a:r>
                      <a:r>
                        <a:rPr lang="en-US" sz="1600" dirty="0">
                          <a:effectLst/>
                          <a:latin typeface="Century Gothic" panose="020B0502020202020204" pitchFamily="34" charset="0"/>
                        </a:rPr>
                        <a:t>TRAINEESHIP </a:t>
                      </a:r>
                      <a:endParaRPr lang="lt-LT" sz="1600" dirty="0">
                        <a:effectLst/>
                        <a:latin typeface="Century Gothic" panose="020B0502020202020204" pitchFamily="34" charset="0"/>
                      </a:endParaRPr>
                    </a:p>
                    <a:p>
                      <a:pPr>
                        <a:spcAft>
                          <a:spcPts val="0"/>
                        </a:spcAft>
                      </a:pPr>
                      <a:r>
                        <a:rPr lang="en-US" sz="1600" dirty="0">
                          <a:effectLst/>
                          <a:latin typeface="Century Gothic" panose="020B0502020202020204" pitchFamily="34" charset="0"/>
                        </a:rPr>
                        <a:t>AT NON-E</a:t>
                      </a:r>
                      <a:r>
                        <a:rPr lang="lt-LT" sz="1600" dirty="0">
                          <a:effectLst/>
                          <a:latin typeface="Century Gothic" panose="020B0502020202020204" pitchFamily="34" charset="0"/>
                        </a:rPr>
                        <a:t>U/EEA</a:t>
                      </a:r>
                      <a:r>
                        <a:rPr lang="en-US" sz="1600" dirty="0">
                          <a:effectLst/>
                          <a:latin typeface="Century Gothic" panose="020B0502020202020204" pitchFamily="34" charset="0"/>
                        </a:rPr>
                        <a:t> COUNTRIES</a:t>
                      </a:r>
                      <a:endParaRPr lang="en-US" sz="1100" dirty="0">
                        <a:effectLst/>
                        <a:latin typeface="Century Gothic" panose="020B0502020202020204" pitchFamily="34" charset="0"/>
                        <a:ea typeface="Calibri" panose="020F0502020204030204" pitchFamily="34" charset="0"/>
                      </a:endParaRPr>
                    </a:p>
                  </a:txBody>
                  <a:tcPr/>
                </a:tc>
                <a:tc>
                  <a:txBody>
                    <a:bodyPr/>
                    <a:lstStyle/>
                    <a:p>
                      <a:pPr>
                        <a:spcAft>
                          <a:spcPts val="0"/>
                        </a:spcAft>
                      </a:pPr>
                      <a:r>
                        <a:rPr lang="en-US" sz="1600" dirty="0">
                          <a:effectLst/>
                          <a:latin typeface="Century Gothic" panose="020B0502020202020204" pitchFamily="34" charset="0"/>
                        </a:rPr>
                        <a:t>MAY 16</a:t>
                      </a:r>
                      <a:endParaRPr lang="en-US" sz="1100" dirty="0">
                        <a:effectLst/>
                        <a:latin typeface="Century Gothic" panose="020B0502020202020204" pitchFamily="34" charset="0"/>
                        <a:ea typeface="Calibri" panose="020F0502020204030204" pitchFamily="34" charset="0"/>
                      </a:endParaRPr>
                    </a:p>
                  </a:txBody>
                  <a:tcPr/>
                </a:tc>
                <a:extLst>
                  <a:ext uri="{0D108BD9-81ED-4DB2-BD59-A6C34878D82A}">
                    <a16:rowId xmlns:a16="http://schemas.microsoft.com/office/drawing/2014/main" val="699476971"/>
                  </a:ext>
                </a:extLst>
              </a:tr>
            </a:tbl>
          </a:graphicData>
        </a:graphic>
      </p:graphicFrame>
    </p:spTree>
    <p:extLst>
      <p:ext uri="{BB962C8B-B14F-4D97-AF65-F5344CB8AC3E}">
        <p14:creationId xmlns:p14="http://schemas.microsoft.com/office/powerpoint/2010/main" val="909924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788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B6BF-8F28-4712-9D3B-B3FCD1CA85A1}"/>
              </a:ext>
            </a:extLst>
          </p:cNvPr>
          <p:cNvSpPr>
            <a:spLocks noGrp="1"/>
          </p:cNvSpPr>
          <p:nvPr>
            <p:ph type="title"/>
          </p:nvPr>
        </p:nvSpPr>
        <p:spPr>
          <a:xfrm>
            <a:off x="106017" y="90167"/>
            <a:ext cx="5393635" cy="1253470"/>
          </a:xfrm>
        </p:spPr>
        <p:txBody>
          <a:bodyPr/>
          <a:lstStyle/>
          <a:p>
            <a:r>
              <a:rPr lang="en-US" dirty="0">
                <a:latin typeface="Century Gothic" panose="020B0502020202020204" pitchFamily="34" charset="0"/>
              </a:rPr>
              <a:t>Erasmus Days’21 </a:t>
            </a:r>
          </a:p>
        </p:txBody>
      </p:sp>
      <p:sp>
        <p:nvSpPr>
          <p:cNvPr id="5" name="Content Placeholder 4">
            <a:extLst>
              <a:ext uri="{FF2B5EF4-FFF2-40B4-BE49-F238E27FC236}">
                <a16:creationId xmlns:a16="http://schemas.microsoft.com/office/drawing/2014/main" id="{2AB3D2D2-88DE-4196-82B6-63B7465542E1}"/>
              </a:ext>
            </a:extLst>
          </p:cNvPr>
          <p:cNvSpPr>
            <a:spLocks noGrp="1"/>
          </p:cNvSpPr>
          <p:nvPr>
            <p:ph idx="1"/>
          </p:nvPr>
        </p:nvSpPr>
        <p:spPr>
          <a:xfrm>
            <a:off x="265043" y="1536440"/>
            <a:ext cx="5830957" cy="3611219"/>
          </a:xfrm>
        </p:spPr>
        <p:txBody>
          <a:bodyPr>
            <a:normAutofit fontScale="92500"/>
          </a:bodyPr>
          <a:lstStyle/>
          <a:p>
            <a:pPr marL="0" indent="0" algn="ctr">
              <a:buNone/>
            </a:pPr>
            <a:r>
              <a:rPr lang="en-US" b="1" dirty="0">
                <a:latin typeface="Century Gothic" panose="020B0502020202020204" pitchFamily="34" charset="0"/>
              </a:rPr>
              <a:t>Join us online on the 17</a:t>
            </a:r>
            <a:r>
              <a:rPr lang="lt-LT" b="1" dirty="0" err="1">
                <a:latin typeface="Century Gothic" panose="020B0502020202020204" pitchFamily="34" charset="0"/>
              </a:rPr>
              <a:t>th</a:t>
            </a:r>
            <a:r>
              <a:rPr lang="en-US" b="1" dirty="0">
                <a:latin typeface="Century Gothic" panose="020B0502020202020204" pitchFamily="34" charset="0"/>
              </a:rPr>
              <a:t>,</a:t>
            </a:r>
            <a:r>
              <a:rPr lang="lt-LT" b="1" dirty="0">
                <a:latin typeface="Century Gothic" panose="020B0502020202020204" pitchFamily="34" charset="0"/>
              </a:rPr>
              <a:t> </a:t>
            </a:r>
            <a:r>
              <a:rPr lang="en-US" b="1" dirty="0">
                <a:latin typeface="Century Gothic" panose="020B0502020202020204" pitchFamily="34" charset="0"/>
              </a:rPr>
              <a:t>18</a:t>
            </a:r>
            <a:r>
              <a:rPr lang="lt-LT" b="1" dirty="0" err="1">
                <a:latin typeface="Century Gothic" panose="020B0502020202020204" pitchFamily="34" charset="0"/>
              </a:rPr>
              <a:t>th</a:t>
            </a:r>
            <a:r>
              <a:rPr lang="lt-LT" b="1" dirty="0">
                <a:latin typeface="Century Gothic" panose="020B0502020202020204" pitchFamily="34" charset="0"/>
              </a:rPr>
              <a:t> and </a:t>
            </a:r>
            <a:r>
              <a:rPr lang="en-US" b="1" dirty="0">
                <a:latin typeface="Century Gothic" panose="020B0502020202020204" pitchFamily="34" charset="0"/>
              </a:rPr>
              <a:t>19th of February for Erasmus Days’21! </a:t>
            </a:r>
          </a:p>
          <a:p>
            <a:pPr marL="0" indent="0">
              <a:buNone/>
            </a:pPr>
            <a:endParaRPr lang="en-US" dirty="0">
              <a:latin typeface="Century Gothic" panose="020B0502020202020204" pitchFamily="34" charset="0"/>
            </a:endParaRPr>
          </a:p>
          <a:p>
            <a:pPr marL="0" indent="0" algn="just">
              <a:buNone/>
            </a:pPr>
            <a:r>
              <a:rPr lang="en-US" dirty="0">
                <a:latin typeface="Century Gothic" panose="020B0502020202020204" pitchFamily="34" charset="0"/>
              </a:rPr>
              <a:t>During this virtual event International Cooperation Department will present exchange opportunities, students will share their unique experiences and you will have an exclusive opportunity to learn foreign languages and learn more about different cultures. </a:t>
            </a:r>
          </a:p>
          <a:p>
            <a:pPr marL="0" indent="0">
              <a:buNone/>
            </a:pPr>
            <a:endParaRPr lang="en-US" dirty="0">
              <a:latin typeface="Century Gothic" panose="020B0502020202020204" pitchFamily="34" charset="0"/>
            </a:endParaRPr>
          </a:p>
        </p:txBody>
      </p:sp>
      <p:sp>
        <p:nvSpPr>
          <p:cNvPr id="4" name="Content Placeholder 4">
            <a:extLst>
              <a:ext uri="{FF2B5EF4-FFF2-40B4-BE49-F238E27FC236}">
                <a16:creationId xmlns:a16="http://schemas.microsoft.com/office/drawing/2014/main" id="{F80331D3-C131-4072-8F3B-A6B5D72DA096}"/>
              </a:ext>
            </a:extLst>
          </p:cNvPr>
          <p:cNvSpPr txBox="1">
            <a:spLocks/>
          </p:cNvSpPr>
          <p:nvPr/>
        </p:nvSpPr>
        <p:spPr>
          <a:xfrm>
            <a:off x="735494" y="5518720"/>
            <a:ext cx="10535479" cy="150493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buFont typeface="Arial" panose="020B0604020202020204" pitchFamily="34" charset="0"/>
              <a:buNone/>
            </a:pPr>
            <a:endParaRPr lang="en-US" dirty="0">
              <a:latin typeface="Century Gothic" panose="020B0502020202020204" pitchFamily="34" charset="0"/>
            </a:endParaRPr>
          </a:p>
          <a:p>
            <a:pPr marL="0" indent="0" algn="r">
              <a:buFont typeface="Arial" panose="020B0604020202020204" pitchFamily="34" charset="0"/>
              <a:buNone/>
            </a:pPr>
            <a:r>
              <a:rPr lang="en-US" b="1" dirty="0">
                <a:solidFill>
                  <a:schemeClr val="bg1">
                    <a:lumMod val="75000"/>
                    <a:lumOff val="25000"/>
                  </a:schemeClr>
                </a:solidFill>
                <a:latin typeface="Century Gothic" panose="020B0502020202020204" pitchFamily="34" charset="0"/>
              </a:rPr>
              <a:t>Follow the news on </a:t>
            </a:r>
            <a:r>
              <a:rPr lang="en-US" b="1" dirty="0" err="1">
                <a:solidFill>
                  <a:schemeClr val="bg1">
                    <a:lumMod val="75000"/>
                    <a:lumOff val="25000"/>
                  </a:schemeClr>
                </a:solidFill>
                <a:latin typeface="Century Gothic" panose="020B0502020202020204" pitchFamily="34" charset="0"/>
              </a:rPr>
              <a:t>vdu.lt</a:t>
            </a:r>
            <a:r>
              <a:rPr lang="en-US" b="1" dirty="0">
                <a:solidFill>
                  <a:schemeClr val="bg1">
                    <a:lumMod val="75000"/>
                    <a:lumOff val="25000"/>
                  </a:schemeClr>
                </a:solidFill>
                <a:latin typeface="Century Gothic" panose="020B0502020202020204" pitchFamily="34" charset="0"/>
              </a:rPr>
              <a:t>/</a:t>
            </a:r>
            <a:r>
              <a:rPr lang="en-US" b="1" dirty="0" err="1">
                <a:solidFill>
                  <a:schemeClr val="bg1">
                    <a:lumMod val="75000"/>
                    <a:lumOff val="25000"/>
                  </a:schemeClr>
                </a:solidFill>
                <a:latin typeface="Century Gothic" panose="020B0502020202020204" pitchFamily="34" charset="0"/>
              </a:rPr>
              <a:t>en</a:t>
            </a:r>
            <a:r>
              <a:rPr lang="en-US" b="1" dirty="0">
                <a:solidFill>
                  <a:schemeClr val="bg1">
                    <a:lumMod val="75000"/>
                    <a:lumOff val="25000"/>
                  </a:schemeClr>
                </a:solidFill>
                <a:latin typeface="Century Gothic" panose="020B0502020202020204" pitchFamily="34" charset="0"/>
              </a:rPr>
              <a:t>/international-cooperation/for-students/</a:t>
            </a:r>
            <a:r>
              <a:rPr lang="en-US" b="1" dirty="0" err="1">
                <a:solidFill>
                  <a:schemeClr val="bg1">
                    <a:lumMod val="75000"/>
                    <a:lumOff val="25000"/>
                  </a:schemeClr>
                </a:solidFill>
                <a:latin typeface="Century Gothic" panose="020B0502020202020204" pitchFamily="34" charset="0"/>
              </a:rPr>
              <a:t>erasmusdays</a:t>
            </a:r>
            <a:r>
              <a:rPr lang="en-US" b="1" dirty="0">
                <a:solidFill>
                  <a:schemeClr val="bg1">
                    <a:lumMod val="75000"/>
                    <a:lumOff val="25000"/>
                  </a:schemeClr>
                </a:solidFill>
                <a:latin typeface="Century Gothic" panose="020B0502020202020204" pitchFamily="34" charset="0"/>
              </a:rPr>
              <a:t>/</a:t>
            </a:r>
            <a:endParaRPr lang="lt-LT" b="1" dirty="0">
              <a:solidFill>
                <a:schemeClr val="bg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552938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D3FC5-99A9-4EB5-B3B0-0260F6C1C124}"/>
              </a:ext>
            </a:extLst>
          </p:cNvPr>
          <p:cNvSpPr>
            <a:spLocks noGrp="1"/>
          </p:cNvSpPr>
          <p:nvPr>
            <p:ph type="title"/>
          </p:nvPr>
        </p:nvSpPr>
        <p:spPr>
          <a:xfrm>
            <a:off x="20626" y="769743"/>
            <a:ext cx="6075374" cy="1326321"/>
          </a:xfrm>
        </p:spPr>
        <p:txBody>
          <a:bodyPr/>
          <a:lstStyle/>
          <a:p>
            <a:r>
              <a:rPr lang="lt-LT" dirty="0" err="1">
                <a:solidFill>
                  <a:schemeClr val="bg1">
                    <a:lumMod val="75000"/>
                    <a:lumOff val="25000"/>
                  </a:schemeClr>
                </a:solidFill>
                <a:latin typeface="Century Gothic" panose="020B0502020202020204" pitchFamily="34" charset="0"/>
              </a:rPr>
              <a:t>More</a:t>
            </a:r>
            <a:r>
              <a:rPr lang="lt-LT" dirty="0">
                <a:solidFill>
                  <a:schemeClr val="bg1">
                    <a:lumMod val="75000"/>
                    <a:lumOff val="25000"/>
                  </a:schemeClr>
                </a:solidFill>
                <a:latin typeface="Century Gothic" panose="020B0502020202020204" pitchFamily="34" charset="0"/>
              </a:rPr>
              <a:t> </a:t>
            </a:r>
            <a:r>
              <a:rPr lang="lt-LT" dirty="0" err="1">
                <a:solidFill>
                  <a:schemeClr val="bg1">
                    <a:lumMod val="75000"/>
                    <a:lumOff val="25000"/>
                  </a:schemeClr>
                </a:solidFill>
                <a:latin typeface="Century Gothic" panose="020B0502020202020204" pitchFamily="34" charset="0"/>
              </a:rPr>
              <a:t>information</a:t>
            </a:r>
            <a:r>
              <a:rPr lang="lt-LT" dirty="0">
                <a:solidFill>
                  <a:schemeClr val="bg1">
                    <a:lumMod val="75000"/>
                    <a:lumOff val="25000"/>
                  </a:schemeClr>
                </a:solidFill>
                <a:latin typeface="Century Gothic" panose="020B0502020202020204" pitchFamily="34" charset="0"/>
              </a:rPr>
              <a:t>:</a:t>
            </a:r>
            <a:endParaRPr lang="en-US" dirty="0">
              <a:solidFill>
                <a:schemeClr val="bg1">
                  <a:lumMod val="75000"/>
                  <a:lumOff val="25000"/>
                </a:schemeClr>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81005EDC-56F0-42A2-ABB3-2DF81534E50C}"/>
              </a:ext>
            </a:extLst>
          </p:cNvPr>
          <p:cNvSpPr>
            <a:spLocks noGrp="1"/>
          </p:cNvSpPr>
          <p:nvPr>
            <p:ph idx="1"/>
          </p:nvPr>
        </p:nvSpPr>
        <p:spPr>
          <a:xfrm>
            <a:off x="314131" y="2533386"/>
            <a:ext cx="5636095" cy="2687971"/>
          </a:xfrm>
        </p:spPr>
        <p:txBody>
          <a:bodyPr/>
          <a:lstStyle/>
          <a:p>
            <a:pPr>
              <a:buClr>
                <a:srgbClr val="FFFF00"/>
              </a:buClr>
              <a:buFont typeface="Wingdings" panose="05000000000000000000" pitchFamily="2" charset="2"/>
              <a:buChar char="§"/>
            </a:pPr>
            <a:r>
              <a:rPr lang="lt-LT" b="1" dirty="0" err="1">
                <a:solidFill>
                  <a:schemeClr val="bg1">
                    <a:lumMod val="75000"/>
                    <a:lumOff val="25000"/>
                  </a:schemeClr>
                </a:solidFill>
                <a:latin typeface="Century Gothic" panose="020B0502020202020204" pitchFamily="34" charset="0"/>
              </a:rPr>
              <a:t>Email</a:t>
            </a:r>
            <a:r>
              <a:rPr lang="lt-LT" b="1" dirty="0">
                <a:solidFill>
                  <a:schemeClr val="bg1">
                    <a:lumMod val="75000"/>
                    <a:lumOff val="25000"/>
                  </a:schemeClr>
                </a:solidFill>
                <a:latin typeface="Century Gothic" panose="020B0502020202020204" pitchFamily="34" charset="0"/>
              </a:rPr>
              <a:t> </a:t>
            </a:r>
            <a:r>
              <a:rPr lang="lt-LT" dirty="0" err="1">
                <a:solidFill>
                  <a:schemeClr val="bg1">
                    <a:lumMod val="75000"/>
                    <a:lumOff val="25000"/>
                  </a:schemeClr>
                </a:solidFill>
                <a:latin typeface="Century Gothic" panose="020B0502020202020204" pitchFamily="34" charset="0"/>
                <a:hlinkClick r:id="rId3">
                  <a:extLst>
                    <a:ext uri="{A12FA001-AC4F-418D-AE19-62706E023703}">
                      <ahyp:hlinkClr xmlns:ahyp="http://schemas.microsoft.com/office/drawing/2018/hyperlinkcolor" val="tx"/>
                    </a:ext>
                  </a:extLst>
                </a:hlinkClick>
              </a:rPr>
              <a:t>international@vdu.lt</a:t>
            </a:r>
            <a:r>
              <a:rPr lang="lt-LT" dirty="0">
                <a:solidFill>
                  <a:schemeClr val="bg1">
                    <a:lumMod val="75000"/>
                    <a:lumOff val="25000"/>
                  </a:schemeClr>
                </a:solidFill>
                <a:latin typeface="Century Gothic" panose="020B0502020202020204" pitchFamily="34" charset="0"/>
              </a:rPr>
              <a:t> </a:t>
            </a:r>
            <a:endParaRPr lang="lt-LT" dirty="0">
              <a:solidFill>
                <a:schemeClr val="bg1">
                  <a:lumMod val="75000"/>
                  <a:lumOff val="25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endParaRPr>
          </a:p>
          <a:p>
            <a:pPr>
              <a:buClr>
                <a:srgbClr val="FFFF00"/>
              </a:buClr>
              <a:buFont typeface="Wingdings" panose="05000000000000000000" pitchFamily="2" charset="2"/>
              <a:buChar char="§"/>
            </a:pPr>
            <a:r>
              <a:rPr lang="lt-LT" b="1" dirty="0">
                <a:solidFill>
                  <a:schemeClr val="bg1">
                    <a:lumMod val="75000"/>
                    <a:lumOff val="25000"/>
                  </a:schemeClr>
                </a:solidFill>
                <a:latin typeface="Century Gothic" panose="020B0502020202020204" pitchFamily="34" charset="0"/>
              </a:rPr>
              <a:t>Facebook </a:t>
            </a:r>
            <a:r>
              <a:rPr lang="lt-LT" dirty="0">
                <a:solidFill>
                  <a:schemeClr val="bg1">
                    <a:lumMod val="75000"/>
                    <a:lumOff val="25000"/>
                  </a:schemeClr>
                </a:solidFill>
                <a:latin typeface="Century Gothic" panose="020B0502020202020204" pitchFamily="34" charset="0"/>
                <a:hlinkClick r:id="rId5">
                  <a:extLst>
                    <a:ext uri="{A12FA001-AC4F-418D-AE19-62706E023703}">
                      <ahyp:hlinkClr xmlns:ahyp="http://schemas.microsoft.com/office/drawing/2018/hyperlinkcolor" val="tx"/>
                    </a:ext>
                  </a:extLst>
                </a:hlinkClick>
              </a:rPr>
              <a:t>VMU International</a:t>
            </a:r>
            <a:endParaRPr lang="en-US" dirty="0">
              <a:solidFill>
                <a:schemeClr val="bg1">
                  <a:lumMod val="75000"/>
                  <a:lumOff val="25000"/>
                </a:schemeClr>
              </a:solidFill>
              <a:latin typeface="Century Gothic" panose="020B0502020202020204" pitchFamily="34" charset="0"/>
            </a:endParaRPr>
          </a:p>
          <a:p>
            <a:pPr>
              <a:buClr>
                <a:srgbClr val="FFFF00"/>
              </a:buClr>
              <a:buFont typeface="Wingdings" panose="05000000000000000000" pitchFamily="2" charset="2"/>
              <a:buChar char="§"/>
            </a:pPr>
            <a:r>
              <a:rPr lang="en-US" b="1" dirty="0">
                <a:solidFill>
                  <a:schemeClr val="bg1">
                    <a:lumMod val="75000"/>
                    <a:lumOff val="25000"/>
                  </a:schemeClr>
                </a:solidFill>
                <a:latin typeface="Century Gothic" panose="020B0502020202020204" pitchFamily="34" charset="0"/>
              </a:rPr>
              <a:t>Instagram </a:t>
            </a:r>
            <a:r>
              <a:rPr lang="en-US" dirty="0" err="1">
                <a:solidFill>
                  <a:schemeClr val="bg1">
                    <a:lumMod val="75000"/>
                    <a:lumOff val="25000"/>
                  </a:schemeClr>
                </a:solidFill>
                <a:latin typeface="Century Gothic" panose="020B0502020202020204" pitchFamily="34" charset="0"/>
                <a:hlinkClick r:id="rId6">
                  <a:extLst>
                    <a:ext uri="{A12FA001-AC4F-418D-AE19-62706E023703}">
                      <ahyp:hlinkClr xmlns:ahyp="http://schemas.microsoft.com/office/drawing/2018/hyperlinkcolor" val="tx"/>
                    </a:ext>
                  </a:extLst>
                </a:hlinkClick>
              </a:rPr>
              <a:t>vmuinternational</a:t>
            </a:r>
            <a:endParaRPr lang="lt-LT" dirty="0">
              <a:solidFill>
                <a:schemeClr val="bg1">
                  <a:lumMod val="75000"/>
                  <a:lumOff val="25000"/>
                </a:schemeClr>
              </a:solidFill>
              <a:latin typeface="Century Gothic" panose="020B0502020202020204" pitchFamily="34" charset="0"/>
            </a:endParaRPr>
          </a:p>
          <a:p>
            <a:pPr>
              <a:buClr>
                <a:srgbClr val="FFFF00"/>
              </a:buClr>
              <a:buFont typeface="Wingdings" panose="05000000000000000000" pitchFamily="2" charset="2"/>
              <a:buChar char="§"/>
            </a:pPr>
            <a:r>
              <a:rPr lang="lt-LT" b="1" dirty="0">
                <a:solidFill>
                  <a:schemeClr val="bg1">
                    <a:lumMod val="75000"/>
                    <a:lumOff val="25000"/>
                  </a:schemeClr>
                </a:solidFill>
                <a:latin typeface="Century Gothic" panose="020B0502020202020204" pitchFamily="34" charset="0"/>
              </a:rPr>
              <a:t>WEB </a:t>
            </a:r>
            <a:r>
              <a:rPr lang="en-US" dirty="0">
                <a:solidFill>
                  <a:schemeClr val="bg1">
                    <a:lumMod val="75000"/>
                    <a:lumOff val="25000"/>
                  </a:schemeClr>
                </a:solidFill>
                <a:latin typeface="Century Gothic" panose="020B0502020202020204" pitchFamily="34" charset="0"/>
                <a:hlinkClick r:id="rId7">
                  <a:extLst>
                    <a:ext uri="{A12FA001-AC4F-418D-AE19-62706E023703}">
                      <ahyp:hlinkClr xmlns:ahyp="http://schemas.microsoft.com/office/drawing/2018/hyperlinkcolor" val="tx"/>
                    </a:ext>
                  </a:extLst>
                </a:hlinkClick>
              </a:rPr>
              <a:t>https://www.vdu.lt/en/international-cooperation/for-students/</a:t>
            </a:r>
            <a:r>
              <a:rPr lang="en-US" dirty="0">
                <a:solidFill>
                  <a:schemeClr val="bg1">
                    <a:lumMod val="75000"/>
                    <a:lumOff val="25000"/>
                  </a:schemeClr>
                </a:solidFill>
                <a:latin typeface="Century Gothic" panose="020B0502020202020204" pitchFamily="34" charset="0"/>
              </a:rPr>
              <a:t> </a:t>
            </a:r>
          </a:p>
        </p:txBody>
      </p:sp>
    </p:spTree>
    <p:extLst>
      <p:ext uri="{BB962C8B-B14F-4D97-AF65-F5344CB8AC3E}">
        <p14:creationId xmlns:p14="http://schemas.microsoft.com/office/powerpoint/2010/main" val="41370566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otalTime>542</TotalTime>
  <Words>202</Words>
  <Application>Microsoft Office PowerPoint</Application>
  <PresentationFormat>Widescreen</PresentationFormat>
  <Paragraphs>30</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Bookman Old Style</vt:lpstr>
      <vt:lpstr>Century Gothic</vt:lpstr>
      <vt:lpstr>Rockwell</vt:lpstr>
      <vt:lpstr>Wingdings</vt:lpstr>
      <vt:lpstr>Damask</vt:lpstr>
      <vt:lpstr>VMU International Cooperation Department invites students to participate in the competitions for exchange studies and traineeship!</vt:lpstr>
      <vt:lpstr>DEADLINES FOR STUDENTS’ EXCHANGE  STUDIES AND TRAINEESHIP</vt:lpstr>
      <vt:lpstr>PowerPoint Presentation</vt:lpstr>
      <vt:lpstr>Erasmus Days’21 </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Monika Lisauskaitė</dc:creator>
  <cp:lastModifiedBy>Vaidas Dačiola</cp:lastModifiedBy>
  <cp:revision>18</cp:revision>
  <dcterms:created xsi:type="dcterms:W3CDTF">2020-02-07T13:00:01Z</dcterms:created>
  <dcterms:modified xsi:type="dcterms:W3CDTF">2021-02-03T14:31:28Z</dcterms:modified>
</cp:coreProperties>
</file>